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Relationship Id="rId24" Type="http://schemas.openxmlformats.org/officeDocument/2006/relationships/slide" Target="slides/slide12.xml"/><Relationship Id="rId25" Type="http://schemas.openxmlformats.org/officeDocument/2006/relationships/slide" Target="slides/slide13.xml"/><Relationship Id="rId2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ZA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73E3F8F-7F4B-41D7-8BC1-70816C1EB7C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ZA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1F64907C-C489-4FB2-831D-18FD039BE8F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ZA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6300CE9B-B1B8-427E-B39E-7B1E98D2275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ZA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AA12D52-FA57-45E1-8CEA-7D2D0C37960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ZA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2ABC32B-BDF2-403E-AFCF-7D5AB9723D7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ZA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55B2421-34CC-4C4A-A5CE-CF9FA09DDEB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ZA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5DAC2D8E-E1CB-49BA-B197-FC152E24A6E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ZA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A927B2BB-B07C-4A30-A684-01D8D4487FC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ZA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15494DA5-A87E-46F6-9A32-1E24CAD1609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ZA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DC801B3D-FF9F-4CF7-ADE6-78A03A889DD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ZA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AD6D317E-A115-4AFF-8032-1F854D886DD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ZA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ZA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ZA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n-ZA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3EC91F4A-C3B9-4059-B452-17E847AA66DF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Click to edit the outline text format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Second Outline Level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Third Outline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Fourth Outline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Fifth Outline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Sixth Outline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Seventh Outline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7800" cy="1161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1" lang="en-US" sz="2000" strike="noStrike" u="none">
                <a:solidFill>
                  <a:schemeClr val="dk1"/>
                </a:solidFill>
                <a:uFillTx/>
                <a:latin typeface="Calibri"/>
              </a:rPr>
              <a:t>Click to edit Master title style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3575160" y="272880"/>
            <a:ext cx="5111280" cy="5852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4572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Second level</a:t>
            </a: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4572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Third level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457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Fourth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457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Fifth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57200" y="1434960"/>
            <a:ext cx="3007800" cy="4690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457200">
              <a:lnSpc>
                <a:spcPct val="100000"/>
              </a:lnSpc>
              <a:spcBef>
                <a:spcPts val="281"/>
              </a:spcBef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1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dt" idx="28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ftr" idx="29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ZA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ZA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n-ZA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9" name="PlaceHolder 6"/>
          <p:cNvSpPr>
            <a:spLocks noGrp="1"/>
          </p:cNvSpPr>
          <p:nvPr>
            <p:ph type="sldNum" idx="30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8BFBEA80-B057-405D-ABD5-4AF9C59C6A89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792440" y="4800600"/>
            <a:ext cx="5486040" cy="566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1" lang="en-US" sz="2000" strike="noStrike" u="none">
                <a:solidFill>
                  <a:schemeClr val="dk1"/>
                </a:solidFill>
                <a:uFillTx/>
                <a:latin typeface="Calibri"/>
              </a:rPr>
              <a:t>Click to edit Master title style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1792440" y="61272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Click to edit the outline text format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Second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Third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Fourth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Fifth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Sixth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Seventh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1792440" y="5367240"/>
            <a:ext cx="5486040" cy="804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457200">
              <a:lnSpc>
                <a:spcPct val="100000"/>
              </a:lnSpc>
              <a:spcBef>
                <a:spcPts val="281"/>
              </a:spcBef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1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dt" idx="3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ftr" idx="3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ZA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ZA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n-ZA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5" name="PlaceHolder 6"/>
          <p:cNvSpPr>
            <a:spLocks noGrp="1"/>
          </p:cNvSpPr>
          <p:nvPr>
            <p:ph type="sldNum" idx="3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01D2C084-79F3-4DA2-B22F-09E8D2F641F3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4572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Second level</a:t>
            </a: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4572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Third level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457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Fourth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457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Fifth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ZA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ZA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n-ZA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95D4707B-F037-4051-A888-34B2692D4FBD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629400" y="274680"/>
            <a:ext cx="2057040" cy="5851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274680"/>
            <a:ext cx="6019560" cy="5851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4572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Second level</a:t>
            </a: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4572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Third level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457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Fourth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457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Fifth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ZA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ZA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n-ZA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5E5C4AB2-4C06-497D-8E87-D2660D436EC5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4572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Second level</a:t>
            </a: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4572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Third level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457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Fourth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457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Fifth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10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ftr" idx="11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ZA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ZA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n-ZA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12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D47B82BC-F7DA-4BA7-AEA3-5A189128157D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722160" y="4406760"/>
            <a:ext cx="7772040" cy="1361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1" lang="en-US" sz="4000" strike="noStrike" u="none" cap="all">
                <a:solidFill>
                  <a:schemeClr val="dk1"/>
                </a:solidFill>
                <a:uFillTx/>
                <a:latin typeface="Calibri"/>
              </a:rPr>
              <a:t>Click to edit Master title style</a:t>
            </a:r>
            <a:endParaRPr b="0" lang="en-US" sz="4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722160" y="2906640"/>
            <a:ext cx="77720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4572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en-US" sz="20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Click to edit Master text styles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dt" idx="13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ftr" idx="14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ZA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ZA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n-ZA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sldNum" idx="15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9AC1513F-1F00-46F8-A8BC-06909B615E4A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4572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457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4572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4572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4572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457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4572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4572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dt" idx="16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ftr" idx="17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ZA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ZA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n-ZA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sldNum" idx="18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00E3CA78-FE32-4395-85F6-533C2AE33439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4572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2174760"/>
            <a:ext cx="4039920" cy="3951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457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Second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4572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Third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4572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1600" strike="noStrike" u="none">
                <a:solidFill>
                  <a:schemeClr val="dk1"/>
                </a:solidFill>
                <a:uFillTx/>
                <a:latin typeface="Calibri"/>
              </a:rPr>
              <a:t>Fourth level</a:t>
            </a:r>
            <a:endParaRPr b="0" lang="en-US" sz="16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4572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1600" strike="noStrike" u="none">
                <a:solidFill>
                  <a:schemeClr val="dk1"/>
                </a:solidFill>
                <a:uFillTx/>
                <a:latin typeface="Calibri"/>
              </a:rPr>
              <a:t>Fifth level</a:t>
            </a:r>
            <a:endParaRPr b="0" lang="en-US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4572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4645080" y="2174760"/>
            <a:ext cx="4041360" cy="3951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457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Second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4572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Third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4572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1600" strike="noStrike" u="none">
                <a:solidFill>
                  <a:schemeClr val="dk1"/>
                </a:solidFill>
                <a:uFillTx/>
                <a:latin typeface="Calibri"/>
              </a:rPr>
              <a:t>Fourth level</a:t>
            </a:r>
            <a:endParaRPr b="0" lang="en-US" sz="16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4572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1600" strike="noStrike" u="none">
                <a:solidFill>
                  <a:schemeClr val="dk1"/>
                </a:solidFill>
                <a:uFillTx/>
                <a:latin typeface="Calibri"/>
              </a:rPr>
              <a:t>Fifth level</a:t>
            </a:r>
            <a:endParaRPr b="0" lang="en-US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dt" idx="19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ftr" idx="20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ZA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ZA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n-ZA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5" name="PlaceHolder 8"/>
          <p:cNvSpPr>
            <a:spLocks noGrp="1"/>
          </p:cNvSpPr>
          <p:nvPr>
            <p:ph type="sldNum" idx="21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BACECE7F-508B-4018-86EF-CEB54D2E2178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dt" idx="22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ftr" idx="23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ZA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ZA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n-ZA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sldNum" idx="24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55A11322-AEB5-4E92-999B-361370D738BB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dt" idx="25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ftr" idx="26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ZA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ZA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n-ZA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sldNum" idx="27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4A7BEA3B-4DED-4D35-9E83-596B89347F94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n-ZA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CAPS-Aligned LMS Pitch Deck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4572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ZA" sz="3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An Intelligent Online School Platform</a:t>
            </a:r>
            <a:endParaRPr b="0" lang="en-ZA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Revenue Model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💰 </a:t>
            </a: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SaaS Subscriptions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🛍️ </a:t>
            </a: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Marketplace Commission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🧑‍🏫 </a:t>
            </a: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Educator Licensing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📚 </a:t>
            </a: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Premium AI Tools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🎁 </a:t>
            </a: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Affiliate Programs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Go-to-Market Strategy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Partner with private schools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Offer free trials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Build teacher community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WhatsApp marketing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Use testimonials for traction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Growth Potential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Expand across Africa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White-label for publishers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Government &amp; NGO licensing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Ask / Next Step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Looking for: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Strategic partnerships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Early beta testers (schools, tutors)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Light funding or tech collaborators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Vision Statement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To build South Africa’s first intelligent, AI-assisted LMS tailored to the CAPS curriculum (Grades 1–12), empowering educators to reduce admin and maximize teaching time.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Problem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Teachers waste 30–50% of their time on paperwork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No LMS is fully aligned with South Africa’s CAPS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Online education is fragmented with no all-in-one platform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Solution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A fully integrated LMS with: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• </a:t>
            </a: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AI-generated lesson plans, tests, report cards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• </a:t>
            </a: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Digital library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• </a:t>
            </a: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E-commerce for educators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• </a:t>
            </a: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Live class support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• </a:t>
            </a: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Full CAPS alignment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Target Market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Primary: Private schools, online academies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Secondary: Educators, publishers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South African market: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- 25,000+ schools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- 440,000+ educators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- 13M+ learners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Key Features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🧠 </a:t>
            </a: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AI Tools – Lesson/Test/Report Generation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📚 </a:t>
            </a: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Digital Library – For eBooks &amp; Resources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🧑‍🏫 </a:t>
            </a: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Educator Tools – Course builder, calendar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📹 </a:t>
            </a: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Live Learning – Stream, record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💸 </a:t>
            </a: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E-Commerce – Sell resources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📊 </a:t>
            </a: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Reporting – Student analytics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Tech Stack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Frontend: React.js / Next.js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Backend: Laravel or Node.js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Database: MySQL/PostgreSQL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AI: GPT-based modules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Storage: AWS S3, Firebase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Payments: PayFast, Ozow, Stripe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Development Strategy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Phase 1: MVP – Courses, Library, AI Test Gen (3 months)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Phase 2: Live classes, store, tutor bookings (+2 months)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Phase 3: Full AI assistant, progress analytics (+3 months)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"/>
              </a:rPr>
              <a:t>Costing (Lean Team)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Senior Developer: R35k x 6 = R210,000 </a:t>
            </a:r>
            <a:r>
              <a:rPr b="0" i="1" lang="en-US" sz="3200" strike="noStrike" u="none">
                <a:solidFill>
                  <a:schemeClr val="dk1"/>
                </a:solidFill>
                <a:uFillTx/>
                <a:latin typeface="Calibri"/>
              </a:rPr>
              <a:t>(Negotiable)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Junior Dev/VA: R7k x 6 = R42,000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Hosting + Tools: R20,000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Design (Optional): R10,000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Contingency: R15,000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**Total: ±R297,000**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1258</TotalTime>
  <Application>LibreOffice/24.8.0.3$Windows_X86_64 LibreOffice_project/0bdf1299c94fe897b119f97f3c613e9dca6be583</Application>
  <AppVersion>15.0000</AppVers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2013-01-27T09:14:16Z</dcterms:created>
  <dc:creator/>
  <dc:description>generated using python-pptx</dc:description>
  <dc:language>en-ZA</dc:language>
  <cp:lastModifiedBy/>
  <dcterms:modified xsi:type="dcterms:W3CDTF">2025-06-02T16:39:05Z</dcterms:modified>
  <cp:revision>2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On-screen Show (4:3)</vt:lpwstr>
  </property>
</Properties>
</file>